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2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title>
      <c:tx>
        <c:rich>
          <a:bodyPr/>
          <a:lstStyle/>
          <a:p>
            <a:pPr>
              <a:defRPr sz="1300" b="0" i="0" u="none" strike="noStrike">
                <a:solidFill>
                  <a:srgbClr val="1A0A02"/>
                </a:solidFill>
                <a:latin typeface="Arial"/>
              </a:defRPr>
            </a:pPr>
            <a:r>
              <a:rPr sz="1300" b="0" i="0" u="none" strike="noStrike">
                <a:solidFill>
                  <a:srgbClr val="1A0A02"/>
                </a:solidFill>
                <a:latin typeface="Arial"/>
              </a:rPr>
              <a:t>5-Year Growth Rates (%)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Annual Growth Rate (%)</c:v>
                </c:pt>
              </c:strCache>
            </c:strRef>
          </c:tx>
          <c:spPr>
            <a:solidFill>
              <a:srgbClr val="7A4E2D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1A0A02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7A4E2D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7A4E2D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C8860A"/>
              </a:solidFill>
              <a:effectLst/>
            </c:spPr>
          </c:dPt>
          <c:dPt>
            <c:idx val="3"/>
            <c:invertIfNegative val="0"/>
            <c:bubble3D val="0"/>
            <c:spPr>
              <a:solidFill>
                <a:srgbClr val="E8A724"/>
              </a:solidFill>
              <a:effectLst/>
            </c:spPr>
          </c:dPt>
          <c:cat>
            <c:multiLvlStrRef>
              <c:f>Sheet1!$A$2:$A$5</c:f>
              <c:multiLvlStrCache>
                <c:ptCount val="4"/>
                <c:lvl>
                  <c:pt idx="0">
                    <c:v>US Market</c:v>
                  </c:pt>
                  <c:pt idx="1">
                    <c:v>Seattle Metro</c:v>
                  </c:pt>
                  <c:pt idx="2">
                    <c:v>Eastside</c:v>
                  </c:pt>
                  <c:pt idx="3">
                    <c:v>Specialty Segment</c:v>
                  </c:pt>
                </c:lvl>
              </c:multiLvlStrCache>
            </c:multiLvl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4.2</c:v>
                </c:pt>
                <c:pt idx="1">
                  <c:v>4.8</c:v>
                </c:pt>
                <c:pt idx="2">
                  <c:v>6.2</c:v>
                </c:pt>
                <c:pt idx="3">
                  <c:v>7.1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100" u="none">
                  <a:solidFill>
                    <a:srgbClr val="1A0A02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B5744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E8DDD5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B5744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300" b="0" i="0" u="none" strike="noStrike">
                <a:solidFill>
                  <a:srgbClr val="1A0A02"/>
                </a:solidFill>
                <a:latin typeface="Arial"/>
              </a:defRPr>
            </a:pPr>
            <a:r>
              <a:rPr sz="1300" b="0" i="0" u="none" strike="noStrike">
                <a:solidFill>
                  <a:srgbClr val="1A0A02"/>
                </a:solidFill>
                <a:latin typeface="Arial"/>
              </a:rPr>
              <a:t>Use of Funds ($175K)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Startup Costs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2C1A0E"/>
              </a:solidFill>
              <a:effectLst/>
            </c:spPr>
          </c:dPt>
          <c:dPt>
            <c:idx val="1"/>
            <c:bubble3D val="0"/>
            <c:spPr>
              <a:solidFill>
                <a:srgbClr val="C8860A"/>
              </a:solidFill>
              <a:effectLst/>
            </c:spPr>
          </c:dPt>
          <c:dPt>
            <c:idx val="2"/>
            <c:bubble3D val="0"/>
            <c:spPr>
              <a:solidFill>
                <a:srgbClr val="7A4E2D"/>
              </a:solidFill>
              <a:effectLst/>
            </c:spPr>
          </c:dPt>
          <c:dPt>
            <c:idx val="3"/>
            <c:bubble3D val="0"/>
            <c:spPr>
              <a:solidFill>
                <a:srgbClr val="A07850"/>
              </a:solidFill>
              <a:effectLst/>
            </c:spPr>
          </c:dPt>
          <c:dPt>
            <c:idx val="4"/>
            <c:bubble3D val="0"/>
            <c:spPr>
              <a:solidFill>
                <a:srgbClr val="C4A882"/>
              </a:solidFill>
              <a:effectLst/>
            </c:spPr>
          </c:dPt>
          <c:dPt>
            <c:idx val="5"/>
            <c:bubble3D val="0"/>
            <c:spPr>
              <a:solidFill>
                <a:srgbClr val="D8C09A"/>
              </a:solidFill>
              <a:effectLst/>
            </c:spPr>
          </c:dPt>
          <c:dPt>
            <c:idx val="6"/>
            <c:bubble3D val="0"/>
            <c:spPr>
              <a:solidFill>
                <a:srgbClr val="BCA898"/>
              </a:solidFill>
              <a:effectLst/>
            </c:spPr>
          </c:dPt>
          <c:dPt>
            <c:idx val="7"/>
            <c:bubble3D val="0"/>
            <c:spPr>
              <a:solidFill>
                <a:srgbClr val="8B7160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Buildout</c:v>
                </c:pt>
                <c:pt idx="1">
                  <c:v>Equipment</c:v>
                </c:pt>
                <c:pt idx="2">
                  <c:v>Furniture</c:v>
                </c:pt>
                <c:pt idx="3">
                  <c:v>Inventory</c:v>
                </c:pt>
                <c:pt idx="4">
                  <c:v>Working Capital</c:v>
                </c:pt>
                <c:pt idx="5">
                  <c:v>Marketing</c:v>
                </c:pt>
                <c:pt idx="6">
                  <c:v>Permits</c:v>
                </c:pt>
                <c:pt idx="7">
                  <c:v>Contingency</c:v>
                </c:pt>
              </c:strCache>
            </c:strRef>
          </c:cat>
          <c:val>
            <c:numRef>
              <c:f>Sheet1!$B$2:$B$9</c:f>
              <c:numCache>
                <c:ptCount val="8"/>
                <c:pt idx="0">
                  <c:v>70000</c:v>
                </c:pt>
                <c:pt idx="1">
                  <c:v>50000</c:v>
                </c:pt>
                <c:pt idx="2">
                  <c:v>17500</c:v>
                </c:pt>
                <c:pt idx="3">
                  <c:v>9000</c:v>
                </c:pt>
                <c:pt idx="4">
                  <c:v>30000</c:v>
                </c:pt>
                <c:pt idx="5">
                  <c:v>6500</c:v>
                </c:pt>
                <c:pt idx="6">
                  <c:v>4000</c:v>
                </c:pt>
                <c:pt idx="7">
                  <c:v>17500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900">
              <a:solidFill>
                <a:srgbClr val="6B5744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0E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C1A0E">
              <a:alpha val="80000"/>
            </a:srgbClr>
          </a:solidFill>
          <a:ln w="12700">
            <a:solidFill>
              <a:srgbClr val="2C1A0E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57200" y="100584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200" b="1" spc="600" kern="0" dirty="0">
                <a:solidFill>
                  <a:srgbClr val="F9F4E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BASECAMP COFFEE</a:t>
            </a:r>
            <a:endParaRPr lang="en-US" sz="4200" dirty="0"/>
          </a:p>
        </p:txBody>
      </p:sp>
      <p:sp>
        <p:nvSpPr>
          <p:cNvPr id="5" name="Text 3"/>
          <p:cNvSpPr/>
          <p:nvPr/>
        </p:nvSpPr>
        <p:spPr>
          <a:xfrm>
            <a:off x="457200" y="16459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200" spc="1000" kern="0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ROASTERS</a:t>
            </a:r>
            <a:endParaRPr lang="en-US" sz="2200" dirty="0"/>
          </a:p>
        </p:txBody>
      </p:sp>
      <p:sp>
        <p:nvSpPr>
          <p:cNvPr id="6" name="Shape 4"/>
          <p:cNvSpPr/>
          <p:nvPr/>
        </p:nvSpPr>
        <p:spPr>
          <a:xfrm>
            <a:off x="457200" y="2240280"/>
            <a:ext cx="4114800" cy="36576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457200" y="2395728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i="1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Location 2 Expansion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457200" y="2926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7A4E2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Investor Presentation  ·  2026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0" y="4663440"/>
            <a:ext cx="9144000" cy="48006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57200" y="470916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1E0E0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— For Discussion Purposes Only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9F4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Executive Summary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57200" y="105156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350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Basecamp Coffee Roasters has built a profitable flagship location with a loyal customer base and strong brand identity. We are now ready to expand to a second location on the Eastside to capture an underserved, high-income, fast-growing market. We are seeking $175,000 to fund buildout, equipment, and working capital — with a projected break-even in 6–12 months.</a:t>
            </a:r>
            <a:endParaRPr lang="en-US" sz="1350" dirty="0"/>
          </a:p>
        </p:txBody>
      </p:sp>
      <p:sp>
        <p:nvSpPr>
          <p:cNvPr id="5" name="Shape 3"/>
          <p:cNvSpPr/>
          <p:nvPr/>
        </p:nvSpPr>
        <p:spPr>
          <a:xfrm>
            <a:off x="411480" y="2103120"/>
            <a:ext cx="1920240" cy="1600200"/>
          </a:xfrm>
          <a:prstGeom prst="rect">
            <a:avLst/>
          </a:prstGeom>
          <a:solidFill>
            <a:srgbClr val="1E0E05"/>
          </a:solidFill>
          <a:ln w="1905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502920" y="2212848"/>
            <a:ext cx="1737360" cy="88011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$175K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502920" y="3095244"/>
            <a:ext cx="1737360" cy="6080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Investment Ask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2514600" y="2103120"/>
            <a:ext cx="1920240" cy="1600200"/>
          </a:xfrm>
          <a:prstGeom prst="rect">
            <a:avLst/>
          </a:prstGeom>
          <a:solidFill>
            <a:srgbClr val="1E0E05"/>
          </a:solidFill>
          <a:ln w="1905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2606040" y="2212848"/>
            <a:ext cx="1737360" cy="88011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6–12mo</a:t>
            </a:r>
            <a:endParaRPr lang="en-US" sz="3000" dirty="0"/>
          </a:p>
        </p:txBody>
      </p:sp>
      <p:sp>
        <p:nvSpPr>
          <p:cNvPr id="10" name="Text 8"/>
          <p:cNvSpPr/>
          <p:nvPr/>
        </p:nvSpPr>
        <p:spPr>
          <a:xfrm>
            <a:off x="2606040" y="3095244"/>
            <a:ext cx="1737360" cy="6080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Projected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Break-Even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4617720" y="2103120"/>
            <a:ext cx="1920240" cy="1600200"/>
          </a:xfrm>
          <a:prstGeom prst="rect">
            <a:avLst/>
          </a:prstGeom>
          <a:solidFill>
            <a:srgbClr val="1E0E05"/>
          </a:solidFill>
          <a:ln w="1905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4709160" y="2212848"/>
            <a:ext cx="1737360" cy="88011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6.2%</a:t>
            </a:r>
            <a:endParaRPr lang="en-US" sz="3000" dirty="0"/>
          </a:p>
        </p:txBody>
      </p:sp>
      <p:sp>
        <p:nvSpPr>
          <p:cNvPr id="13" name="Text 11"/>
          <p:cNvSpPr/>
          <p:nvPr/>
        </p:nvSpPr>
        <p:spPr>
          <a:xfrm>
            <a:off x="4709160" y="3095244"/>
            <a:ext cx="1737360" cy="6080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Eastside Market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Annual Growth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720840" y="2103120"/>
            <a:ext cx="1920240" cy="1600200"/>
          </a:xfrm>
          <a:prstGeom prst="rect">
            <a:avLst/>
          </a:prstGeom>
          <a:solidFill>
            <a:srgbClr val="1E0E05"/>
          </a:solidFill>
          <a:ln w="1905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812280" y="2212848"/>
            <a:ext cx="1737360" cy="88011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 indent="0" marL="0">
              <a:buNone/>
            </a:pPr>
            <a:r>
              <a:rPr lang="en-US" sz="30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$134K</a:t>
            </a:r>
            <a:endParaRPr lang="en-US" sz="3000" dirty="0"/>
          </a:p>
        </p:txBody>
      </p:sp>
      <p:sp>
        <p:nvSpPr>
          <p:cNvPr id="16" name="Text 14"/>
          <p:cNvSpPr/>
          <p:nvPr/>
        </p:nvSpPr>
        <p:spPr>
          <a:xfrm>
            <a:off x="6812280" y="3095244"/>
            <a:ext cx="1737360" cy="6080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Eastside Median</a:t>
            </a:r>
            <a:endParaRPr lang="en-US" sz="1100" dirty="0"/>
          </a:p>
          <a:p>
            <a:pPr algn="ctr" indent="0" marL="0">
              <a:buNone/>
            </a:pPr>
            <a:r>
              <a:rPr lang="en-US" sz="11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Household Income</a:t>
            </a:r>
            <a:endParaRPr lang="en-US" sz="1100" dirty="0"/>
          </a:p>
        </p:txBody>
      </p:sp>
      <p:sp>
        <p:nvSpPr>
          <p:cNvPr id="17" name="Shape 15"/>
          <p:cNvSpPr/>
          <p:nvPr/>
        </p:nvSpPr>
        <p:spPr>
          <a:xfrm>
            <a:off x="457200" y="3931920"/>
            <a:ext cx="8229600" cy="658368"/>
          </a:xfrm>
          <a:prstGeom prst="rect">
            <a:avLst/>
          </a:prstGeom>
          <a:solidFill>
            <a:srgbClr val="EFE5D8"/>
          </a:solidFill>
          <a:ln w="9525">
            <a:solidFill>
              <a:srgbClr val="D4C0AE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457200" y="3931920"/>
            <a:ext cx="54864" cy="658368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21792" y="3977640"/>
            <a:ext cx="78638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Eastside is growing 12.8% faster than Seattle proper, with 180,000 tech workers and no strong independent premium coffee brand — a gap Basecamp is positioned to fill.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9F4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Market Opportunity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graphicFrame>
        <p:nvGraphicFramePr>
          <p:cNvPr id="4" name="Chart 0" descr=""/>
          <p:cNvGraphicFramePr/>
          <p:nvPr/>
        </p:nvGraphicFramePr>
        <p:xfrm>
          <a:off x="365760" y="1005840"/>
          <a:ext cx="4754880" cy="310896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Shape 2"/>
          <p:cNvSpPr/>
          <p:nvPr/>
        </p:nvSpPr>
        <p:spPr>
          <a:xfrm>
            <a:off x="5486400" y="1051560"/>
            <a:ext cx="3200400" cy="694944"/>
          </a:xfrm>
          <a:prstGeom prst="rect">
            <a:avLst/>
          </a:prstGeom>
          <a:solidFill>
            <a:srgbClr val="EFE5D8"/>
          </a:solidFill>
          <a:ln w="9525">
            <a:solidFill>
              <a:srgbClr val="D8CABC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5577840" y="1124712"/>
            <a:ext cx="10058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$85M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6629400" y="1143000"/>
            <a:ext cx="1965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50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Eastside coffee market annually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5486400" y="1874520"/>
            <a:ext cx="3200400" cy="694944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577840" y="1947672"/>
            <a:ext cx="10058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45%</a:t>
            </a:r>
            <a:endParaRPr lang="en-US" sz="2200" dirty="0"/>
          </a:p>
        </p:txBody>
      </p:sp>
      <p:sp>
        <p:nvSpPr>
          <p:cNvPr id="10" name="Text 7"/>
          <p:cNvSpPr/>
          <p:nvPr/>
        </p:nvSpPr>
        <p:spPr>
          <a:xfrm>
            <a:off x="6629400" y="1965960"/>
            <a:ext cx="1965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50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 captured by specialty segment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5486400" y="2697480"/>
            <a:ext cx="3200400" cy="694944"/>
          </a:xfrm>
          <a:prstGeom prst="rect">
            <a:avLst/>
          </a:prstGeom>
          <a:solidFill>
            <a:srgbClr val="EFE5D8"/>
          </a:solidFill>
          <a:ln w="9525">
            <a:solidFill>
              <a:srgbClr val="D8CABC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577840" y="2770632"/>
            <a:ext cx="10058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52%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6629400" y="2788920"/>
            <a:ext cx="1965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50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Hybrid/remote workers — all-day customers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5486400" y="3520440"/>
            <a:ext cx="3200400" cy="694944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5577840" y="3593592"/>
            <a:ext cx="100584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22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67%</a:t>
            </a:r>
            <a:endParaRPr lang="en-US" sz="2200" dirty="0"/>
          </a:p>
        </p:txBody>
      </p:sp>
      <p:sp>
        <p:nvSpPr>
          <p:cNvPr id="16" name="Text 13"/>
          <p:cNvSpPr/>
          <p:nvPr/>
        </p:nvSpPr>
        <p:spPr>
          <a:xfrm>
            <a:off x="6629400" y="3611880"/>
            <a:ext cx="196596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50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Consumers willing to pay premium for local</a:t>
            </a:r>
            <a:endParaRPr lang="en-US" sz="1150" dirty="0"/>
          </a:p>
        </p:txBody>
      </p:sp>
      <p:sp>
        <p:nvSpPr>
          <p:cNvPr id="17" name="Text 14"/>
          <p:cNvSpPr/>
          <p:nvPr/>
        </p:nvSpPr>
        <p:spPr>
          <a:xfrm>
            <a:off x="365760" y="466344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IBISWorld, Statista, Seattle Metro Census Data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9F4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the Eastside — and Why Now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11480" y="1005840"/>
          <a:ext cx="8321040" cy="914400"/>
        </p:xfrm>
        <a:graphic>
          <a:graphicData uri="http://schemas.openxmlformats.org/drawingml/2006/table">
            <a:tbl>
              <a:tblPr/>
              <a:tblGrid>
                <a:gridCol w="2011680"/>
                <a:gridCol w="1920240"/>
                <a:gridCol w="2377440"/>
                <a:gridCol w="1920240"/>
              </a:tblGrid>
              <a:tr h="36576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A0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9F4E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Main St, Bellevue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A0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0E05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Crossroads (Recommended)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860A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9F4E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 District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A0E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Monthly Rent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$8,000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$6,000 ✓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$4,800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Square Footage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1,400 sf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1,800 sf ✓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1,200 sf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Buildout Needed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Low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Foot Traffic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Medium-High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Very High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Competitor Density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Medium ✓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Very High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Parking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Street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Large Shared Lot ✓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Limited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Rent/Growth Risk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High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Moderate ✓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8EC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Moderate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</a:tbl>
          </a:graphicData>
        </a:graphic>
      </p:graphicFrame>
      <p:sp>
        <p:nvSpPr>
          <p:cNvPr id="5" name="Shape 2"/>
          <p:cNvSpPr/>
          <p:nvPr/>
        </p:nvSpPr>
        <p:spPr>
          <a:xfrm>
            <a:off x="411480" y="4160520"/>
            <a:ext cx="8321040" cy="621792"/>
          </a:xfrm>
          <a:prstGeom prst="rect">
            <a:avLst/>
          </a:prstGeom>
          <a:solidFill>
            <a:srgbClr val="1E0E05"/>
          </a:solidFill>
          <a:ln w="12700">
            <a:solidFill>
              <a:srgbClr val="1E0E05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594360" y="4206240"/>
            <a:ext cx="7955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Recommendation: Crossroads, Bellevue — best value per sq ft, 1,800 sf for seating and kitchen, strong parking, medium competitor density. Underserved for premium independent coffee.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2C1A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9F4E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Expansion Concept &amp; Competitive Edge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11480" y="1005840"/>
            <a:ext cx="2651760" cy="3291840"/>
          </a:xfrm>
          <a:prstGeom prst="rect">
            <a:avLst/>
          </a:prstGeom>
          <a:solidFill>
            <a:srgbClr val="251510"/>
          </a:solidFill>
          <a:ln w="1270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11480" y="1005840"/>
            <a:ext cx="2651760" cy="64008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48640" y="111556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8A72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Concept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48640" y="1572768"/>
            <a:ext cx="2377440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Basecamp Express — 1,800 sq ft, full menu, emphasizing remote-worker amenities: fast WiFi, abundant outlets, meeting-friendly seating. Full drink menu + curated pastry program.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46120" y="1005840"/>
            <a:ext cx="2651760" cy="3291840"/>
          </a:xfrm>
          <a:prstGeom prst="rect">
            <a:avLst/>
          </a:prstGeom>
          <a:solidFill>
            <a:srgbClr val="251510"/>
          </a:solidFill>
          <a:ln w="1270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3246120" y="1005840"/>
            <a:ext cx="2651760" cy="64008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383280" y="111556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8A72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Differentiation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383280" y="1572768"/>
            <a:ext cx="2377440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Competitors offer coffee or atmosphere — not both. Basecamp targets the Eastside's 52% hybrid workforce with a premium 'third place' that rivals lack: quality + workspace.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080760" y="1005840"/>
            <a:ext cx="2651760" cy="3291840"/>
          </a:xfrm>
          <a:prstGeom prst="rect">
            <a:avLst/>
          </a:prstGeom>
          <a:solidFill>
            <a:srgbClr val="251510"/>
          </a:solidFill>
          <a:ln w="1270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6080760" y="1005840"/>
            <a:ext cx="2651760" cy="64008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217920" y="1115568"/>
            <a:ext cx="2377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E8A72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Opening Strategy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6217920" y="1572768"/>
            <a:ext cx="2377440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2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Phased launch: drinks-only for Month 1, full menu by Month 2. Manager hired 3 months before opening. Soft launch in Month -1 to build neighborhood buzz. Grand opening April 2026.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11480" y="4480560"/>
            <a:ext cx="8321040" cy="411480"/>
          </a:xfrm>
          <a:prstGeom prst="rect">
            <a:avLst/>
          </a:prstGeom>
          <a:solidFill>
            <a:srgbClr val="251510"/>
          </a:solidFill>
          <a:ln w="9525">
            <a:solidFill>
              <a:srgbClr val="7A4E2D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94360" y="4462272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Oct '25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 Lease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1856232" y="4663440"/>
            <a:ext cx="128016" cy="18288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1984248" y="4462272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 '25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Permits + Buildout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3246120" y="4663440"/>
            <a:ext cx="128016" cy="18288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374136" y="4462272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Jan '26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Equipment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4636008" y="4663440"/>
            <a:ext cx="128016" cy="18288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764024" y="4462272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Feb '26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Hire + Train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6025896" y="4663440"/>
            <a:ext cx="128016" cy="18288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153912" y="4462272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 '26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Soft Launch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7415784" y="4663440"/>
            <a:ext cx="128016" cy="18288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543800" y="4462272"/>
            <a:ext cx="12801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Apr '26</a:t>
            </a:r>
            <a:endParaRPr lang="en-US" sz="900" dirty="0"/>
          </a:p>
          <a:p>
            <a:pPr algn="ctr" indent="0" marL="0">
              <a:buNone/>
            </a:pPr>
            <a:r>
              <a:rPr lang="en-US" sz="9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Grand Opening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9F4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Financial Projections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graphicFrame>
        <p:nvGraphicFramePr>
          <p:cNvPr id="4" name="Chart 0" descr=""/>
          <p:cNvGraphicFramePr/>
          <p:nvPr/>
        </p:nvGraphicFramePr>
        <p:xfrm>
          <a:off x="365760" y="960120"/>
          <a:ext cx="4023360" cy="32004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0" y="960120"/>
          <a:ext cx="4160520" cy="914400"/>
        </p:xfrm>
        <a:graphic>
          <a:graphicData uri="http://schemas.openxmlformats.org/drawingml/2006/table">
            <a:tbl>
              <a:tblPr/>
              <a:tblGrid>
                <a:gridCol w="1645920"/>
                <a:gridCol w="822960"/>
                <a:gridCol w="822960"/>
                <a:gridCol w="868680"/>
              </a:tblGrid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F9F4E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Metric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A0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9F4E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Year 1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A0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F9F4E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Year 2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C1A0E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E0E05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Year 3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8860A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Revenue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$504K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$630K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$756K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COGS (28%)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$141K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$176K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$212K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Labor (35%)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$176K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$221K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$265K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Rent + OpEx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$153K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$156K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$159K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Net Income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$34K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$77K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$120K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b="1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Net Margin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6.7%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12.2%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15.9%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Break-Even Rev.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$42K/mo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dirty="0">
                          <a:solidFill>
                            <a:srgbClr val="6B5744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100" b="1" dirty="0">
                          <a:solidFill>
                            <a:srgbClr val="1A0A02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—</a:t>
                      </a:r>
                      <a:endParaRPr lang="en-US" sz="11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4C0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E5D8"/>
                    </a:solidFill>
                  </a:tcPr>
                </a:tc>
              </a:tr>
            </a:tbl>
          </a:graphicData>
        </a:graphic>
      </p:graphicFrame>
      <p:sp>
        <p:nvSpPr>
          <p:cNvPr id="6" name="Text 2"/>
          <p:cNvSpPr/>
          <p:nvPr/>
        </p:nvSpPr>
        <p:spPr>
          <a:xfrm>
            <a:off x="4572000" y="4343400"/>
            <a:ext cx="41605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Assumptions: Year 1 revenue = 60% of L1 daily avg ($1,400/day). 5% annual growth. Rent $6,000/mo. Labor 35%, COGS 28%, Other OpEx 15%.</a:t>
            </a:r>
            <a:endParaRPr lang="en-US" sz="9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2C1A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F9F4E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Investment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57200" y="1051560"/>
            <a:ext cx="41148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54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$175,000</a:t>
            </a:r>
            <a:endParaRPr lang="en-US" sz="5400" dirty="0"/>
          </a:p>
        </p:txBody>
      </p:sp>
      <p:sp>
        <p:nvSpPr>
          <p:cNvPr id="5" name="Text 3"/>
          <p:cNvSpPr/>
          <p:nvPr/>
        </p:nvSpPr>
        <p:spPr>
          <a:xfrm>
            <a:off x="457200" y="2011680"/>
            <a:ext cx="4114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Investment Target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457200" y="251460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Recommended Structure</a:t>
            </a:r>
            <a:endParaRPr lang="en-US" sz="1200" dirty="0"/>
          </a:p>
        </p:txBody>
      </p:sp>
      <p:sp>
        <p:nvSpPr>
          <p:cNvPr id="7" name="Shape 5"/>
          <p:cNvSpPr/>
          <p:nvPr/>
        </p:nvSpPr>
        <p:spPr>
          <a:xfrm>
            <a:off x="457200" y="2926080"/>
            <a:ext cx="4114800" cy="658368"/>
          </a:xfrm>
          <a:prstGeom prst="rect">
            <a:avLst/>
          </a:prstGeom>
          <a:solidFill>
            <a:srgbClr val="251510"/>
          </a:solidFill>
          <a:ln w="9525">
            <a:solidFill>
              <a:srgbClr val="7A4E2D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2971800"/>
            <a:ext cx="2194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SBA Loan (60%)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2926080" y="2971800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$105,000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640080" y="3255264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8–9% interest, 7-yr term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57200" y="3703320"/>
            <a:ext cx="4114800" cy="658368"/>
          </a:xfrm>
          <a:prstGeom prst="rect">
            <a:avLst/>
          </a:prstGeom>
          <a:solidFill>
            <a:srgbClr val="251510"/>
          </a:solidFill>
          <a:ln w="9525">
            <a:solidFill>
              <a:srgbClr val="7A4E2D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640080" y="3749040"/>
            <a:ext cx="21945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Owner Equity (40%)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2926080" y="3749040"/>
            <a:ext cx="1463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400" b="1" dirty="0">
                <a:solidFill>
                  <a:srgbClr val="C8860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$70,000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640080" y="4032504"/>
            <a:ext cx="37490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L1 retained earnings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4846320" y="1005840"/>
            <a:ext cx="3840480" cy="3749040"/>
          </a:xfrm>
          <a:prstGeom prst="rect">
            <a:avLst/>
          </a:prstGeom>
          <a:solidFill>
            <a:srgbClr val="251510"/>
          </a:solidFill>
          <a:ln w="1905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5029200" y="114300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A72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Investors Receive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4846320" y="1527048"/>
            <a:ext cx="3840480" cy="36576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029200" y="169164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Equity stake: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6720840" y="1691640"/>
            <a:ext cx="1783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10–25% negotiable</a:t>
            </a:r>
            <a:endParaRPr lang="en-US" sz="1150" dirty="0"/>
          </a:p>
        </p:txBody>
      </p:sp>
      <p:sp>
        <p:nvSpPr>
          <p:cNvPr id="20" name="Text 18"/>
          <p:cNvSpPr/>
          <p:nvPr/>
        </p:nvSpPr>
        <p:spPr>
          <a:xfrm>
            <a:off x="5029200" y="2167128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Projected ROI: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6720840" y="2167128"/>
            <a:ext cx="1783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~69% over 3 years</a:t>
            </a:r>
            <a:endParaRPr lang="en-US" sz="1150" dirty="0"/>
          </a:p>
        </p:txBody>
      </p:sp>
      <p:sp>
        <p:nvSpPr>
          <p:cNvPr id="22" name="Text 20"/>
          <p:cNvSpPr/>
          <p:nvPr/>
        </p:nvSpPr>
        <p:spPr>
          <a:xfrm>
            <a:off x="5029200" y="2642616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Break-even:</a:t>
            </a:r>
            <a:endParaRPr lang="en-US" sz="1150" dirty="0"/>
          </a:p>
        </p:txBody>
      </p:sp>
      <p:sp>
        <p:nvSpPr>
          <p:cNvPr id="23" name="Text 21"/>
          <p:cNvSpPr/>
          <p:nvPr/>
        </p:nvSpPr>
        <p:spPr>
          <a:xfrm>
            <a:off x="6720840" y="2642616"/>
            <a:ext cx="1783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6–12 months</a:t>
            </a:r>
            <a:endParaRPr lang="en-US" sz="1150" dirty="0"/>
          </a:p>
        </p:txBody>
      </p:sp>
      <p:sp>
        <p:nvSpPr>
          <p:cNvPr id="24" name="Text 22"/>
          <p:cNvSpPr/>
          <p:nvPr/>
        </p:nvSpPr>
        <p:spPr>
          <a:xfrm>
            <a:off x="5029200" y="3118104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Exit option:</a:t>
            </a:r>
            <a:endParaRPr lang="en-US" sz="1150" dirty="0"/>
          </a:p>
        </p:txBody>
      </p:sp>
      <p:sp>
        <p:nvSpPr>
          <p:cNvPr id="25" name="Text 23"/>
          <p:cNvSpPr/>
          <p:nvPr/>
        </p:nvSpPr>
        <p:spPr>
          <a:xfrm>
            <a:off x="6720840" y="3118104"/>
            <a:ext cx="1783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Buy-out at 3× Year 3 net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5029200" y="3593592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Reporting:</a:t>
            </a:r>
            <a:endParaRPr lang="en-US" sz="1150" dirty="0"/>
          </a:p>
        </p:txBody>
      </p:sp>
      <p:sp>
        <p:nvSpPr>
          <p:cNvPr id="27" name="Text 25"/>
          <p:cNvSpPr/>
          <p:nvPr/>
        </p:nvSpPr>
        <p:spPr>
          <a:xfrm>
            <a:off x="6720840" y="3593592"/>
            <a:ext cx="1783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Monthly P&amp;L + quarterly review</a:t>
            </a:r>
            <a:endParaRPr lang="en-US" sz="1150" dirty="0"/>
          </a:p>
        </p:txBody>
      </p:sp>
      <p:sp>
        <p:nvSpPr>
          <p:cNvPr id="28" name="Text 26"/>
          <p:cNvSpPr/>
          <p:nvPr/>
        </p:nvSpPr>
        <p:spPr>
          <a:xfrm>
            <a:off x="5029200" y="4069080"/>
            <a:ext cx="16459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Governance:</a:t>
            </a:r>
            <a:endParaRPr lang="en-US" sz="1150" dirty="0"/>
          </a:p>
        </p:txBody>
      </p:sp>
      <p:sp>
        <p:nvSpPr>
          <p:cNvPr id="29" name="Text 27"/>
          <p:cNvSpPr/>
          <p:nvPr/>
        </p:nvSpPr>
        <p:spPr>
          <a:xfrm>
            <a:off x="6720840" y="4069080"/>
            <a:ext cx="17830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150" b="1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Advisory role available</a:t>
            </a:r>
            <a:endParaRPr lang="en-US" sz="11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9F4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Risks &amp; Mitigations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877824"/>
            <a:ext cx="109728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411480" y="1005840"/>
            <a:ext cx="2670048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411480" y="1005840"/>
            <a:ext cx="2670048" cy="54864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521208" y="1097280"/>
            <a:ext cx="24505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Quality Dilution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21208" y="1417320"/>
            <a:ext cx="245059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Risk: Standards inconsistent across two locations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521208" y="1938528"/>
            <a:ext cx="245059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50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Manager hired 3 months early; documented SOPs; weekly quality audits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3246120" y="1005840"/>
            <a:ext cx="2670048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3246120" y="1005840"/>
            <a:ext cx="2670048" cy="54864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355848" y="1097280"/>
            <a:ext cx="24505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Cost Overruns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355848" y="1417320"/>
            <a:ext cx="245059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Risk: Construction unpredictability during buildout</a:t>
            </a:r>
            <a:endParaRPr lang="en-US" sz="1050" dirty="0"/>
          </a:p>
        </p:txBody>
      </p:sp>
      <p:sp>
        <p:nvSpPr>
          <p:cNvPr id="13" name="Text 11"/>
          <p:cNvSpPr/>
          <p:nvPr/>
        </p:nvSpPr>
        <p:spPr>
          <a:xfrm>
            <a:off x="3355848" y="1938528"/>
            <a:ext cx="245059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50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15% contingency budget; fixed-price contracts where possible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080760" y="1005840"/>
            <a:ext cx="2670048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6080760" y="1005840"/>
            <a:ext cx="2670048" cy="54864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190488" y="1097280"/>
            <a:ext cx="24505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Slow Ramp-Up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6190488" y="1417320"/>
            <a:ext cx="245059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Risk: Revenue below projection in first 6 months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6190488" y="1938528"/>
            <a:ext cx="245059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50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Conservative 60% L1 baseline; 6-month operating capital reserve</a:t>
            </a:r>
            <a:endParaRPr lang="en-US" sz="1050" dirty="0"/>
          </a:p>
        </p:txBody>
      </p:sp>
      <p:sp>
        <p:nvSpPr>
          <p:cNvPr id="19" name="Shape 17"/>
          <p:cNvSpPr/>
          <p:nvPr/>
        </p:nvSpPr>
        <p:spPr>
          <a:xfrm>
            <a:off x="411480" y="2999232"/>
            <a:ext cx="2670048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411480" y="2999232"/>
            <a:ext cx="2670048" cy="54864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21208" y="3090672"/>
            <a:ext cx="24505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New Competition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521208" y="3410712"/>
            <a:ext cx="245059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Risk: Competitor enters Eastside market post-launch</a:t>
            </a:r>
            <a:endParaRPr lang="en-US" sz="1050" dirty="0"/>
          </a:p>
        </p:txBody>
      </p:sp>
      <p:sp>
        <p:nvSpPr>
          <p:cNvPr id="23" name="Text 21"/>
          <p:cNvSpPr/>
          <p:nvPr/>
        </p:nvSpPr>
        <p:spPr>
          <a:xfrm>
            <a:off x="521208" y="3931920"/>
            <a:ext cx="245059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50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First-mover brand advantage; deep community integration</a:t>
            </a:r>
            <a:endParaRPr lang="en-US" sz="1050" dirty="0"/>
          </a:p>
        </p:txBody>
      </p:sp>
      <p:sp>
        <p:nvSpPr>
          <p:cNvPr id="24" name="Shape 22"/>
          <p:cNvSpPr/>
          <p:nvPr/>
        </p:nvSpPr>
        <p:spPr>
          <a:xfrm>
            <a:off x="3246120" y="2999232"/>
            <a:ext cx="2670048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3246120" y="2999232"/>
            <a:ext cx="2670048" cy="54864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3355848" y="3090672"/>
            <a:ext cx="24505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Key Person Risk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3355848" y="3410712"/>
            <a:ext cx="245059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Risk: Over-reliance on founders for daily operations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3355848" y="3931920"/>
            <a:ext cx="245059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50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Manager layer before opening; fully documented procedures</a:t>
            </a:r>
            <a:endParaRPr lang="en-US" sz="1050" dirty="0"/>
          </a:p>
        </p:txBody>
      </p:sp>
      <p:sp>
        <p:nvSpPr>
          <p:cNvPr id="29" name="Shape 27"/>
          <p:cNvSpPr/>
          <p:nvPr/>
        </p:nvSpPr>
        <p:spPr>
          <a:xfrm>
            <a:off x="6080760" y="2999232"/>
            <a:ext cx="2670048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D8CABC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080760" y="2999232"/>
            <a:ext cx="2670048" cy="54864"/>
          </a:xfrm>
          <a:prstGeom prst="rect">
            <a:avLst/>
          </a:prstGeom>
          <a:solidFill>
            <a:srgbClr val="7A4E2D"/>
          </a:solidFill>
          <a:ln w="12700">
            <a:solidFill>
              <a:srgbClr val="7A4E2D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190488" y="3090672"/>
            <a:ext cx="2450592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A0A02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Economic Downturn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6190488" y="3410712"/>
            <a:ext cx="2450592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i="1" dirty="0">
                <a:solidFill>
                  <a:srgbClr val="6B57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Risk: Recession reduces discretionary spend</a:t>
            </a:r>
            <a:endParaRPr lang="en-US" sz="1050" dirty="0"/>
          </a:p>
        </p:txBody>
      </p:sp>
      <p:sp>
        <p:nvSpPr>
          <p:cNvPr id="33" name="Text 31"/>
          <p:cNvSpPr/>
          <p:nvPr/>
        </p:nvSpPr>
        <p:spPr>
          <a:xfrm>
            <a:off x="6190488" y="3931920"/>
            <a:ext cx="2450592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050" dirty="0">
                <a:solidFill>
                  <a:srgbClr val="1A0A0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Mitigation: Coffee is recession-resilient; diversified customer base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1E0E0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4592" cy="514350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457200" y="457200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9F4E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Why Basecamp Wins</a:t>
            </a:r>
            <a:endParaRPr lang="en-US" sz="3000" dirty="0"/>
          </a:p>
        </p:txBody>
      </p:sp>
      <p:sp>
        <p:nvSpPr>
          <p:cNvPr id="4" name="Shape 2"/>
          <p:cNvSpPr/>
          <p:nvPr/>
        </p:nvSpPr>
        <p:spPr>
          <a:xfrm>
            <a:off x="457200" y="1097280"/>
            <a:ext cx="914400" cy="4572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457200" y="1298448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 </a:t>
            </a:r>
            <a:pPr algn="l" indent="0" marL="0">
              <a:buNone/>
            </a:pPr>
            <a:r>
              <a:rPr lang="en-US" sz="125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 model — profitable flagship with loyal customer base</a:t>
            </a:r>
            <a:endParaRPr lang="en-US" sz="1250" dirty="0"/>
          </a:p>
        </p:txBody>
      </p:sp>
      <p:sp>
        <p:nvSpPr>
          <p:cNvPr id="6" name="Text 4"/>
          <p:cNvSpPr/>
          <p:nvPr/>
        </p:nvSpPr>
        <p:spPr>
          <a:xfrm>
            <a:off x="457200" y="1773936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 </a:t>
            </a:r>
            <a:pPr algn="l" indent="0" marL="0">
              <a:buNone/>
            </a:pPr>
            <a:r>
              <a:rPr lang="en-US" sz="125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High-growth, underserved market — Eastside specialty gap is real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457200" y="2249424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 </a:t>
            </a:r>
            <a:pPr algn="l" indent="0" marL="0">
              <a:buNone/>
            </a:pPr>
            <a:r>
              <a:rPr lang="en-US" sz="125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Conservative projections — 60% of L1 as Year 1 baseline</a:t>
            </a:r>
            <a:endParaRPr lang="en-US" sz="1250" dirty="0"/>
          </a:p>
        </p:txBody>
      </p:sp>
      <p:sp>
        <p:nvSpPr>
          <p:cNvPr id="8" name="Text 6"/>
          <p:cNvSpPr/>
          <p:nvPr/>
        </p:nvSpPr>
        <p:spPr>
          <a:xfrm>
            <a:off x="457200" y="2724912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 </a:t>
            </a:r>
            <a:pPr algn="l" indent="0" marL="0">
              <a:buNone/>
            </a:pPr>
            <a:r>
              <a:rPr lang="en-US" sz="125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Experienced operators — Sarah and I have built this once; we know how</a:t>
            </a:r>
            <a:endParaRPr lang="en-US" sz="1250" dirty="0"/>
          </a:p>
        </p:txBody>
      </p:sp>
      <p:sp>
        <p:nvSpPr>
          <p:cNvPr id="9" name="Text 7"/>
          <p:cNvSpPr/>
          <p:nvPr/>
        </p:nvSpPr>
        <p:spPr>
          <a:xfrm>
            <a:off x="457200" y="3200400"/>
            <a:ext cx="50292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50" b="1" dirty="0">
                <a:solidFill>
                  <a:srgbClr val="C886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 </a:t>
            </a:r>
            <a:pPr algn="l" indent="0" marL="0">
              <a:buNone/>
            </a:pPr>
            <a:r>
              <a:rPr lang="en-US" sz="1250" dirty="0">
                <a:solidFill>
                  <a:srgbClr val="F9F4E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Disciplined expansion — manager-first, phased opening, 6-month reserve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5669280" y="1005840"/>
            <a:ext cx="3017520" cy="3200400"/>
          </a:xfrm>
          <a:prstGeom prst="rect">
            <a:avLst/>
          </a:prstGeom>
          <a:solidFill>
            <a:srgbClr val="251510"/>
          </a:solidFill>
          <a:ln w="12700">
            <a:solidFill>
              <a:srgbClr val="C8860A"/>
            </a:solidFill>
            <a:prstDash val="solid"/>
          </a:ln>
          <a:effectLst>
            <a:outerShdw sx="100000" sy="100000" kx="0" ky="0" algn="bl" rotWithShape="0" blurRad="101600" dist="38100" dir="8100000">
              <a:srgbClr val="000000">
                <a:alpha val="1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5806440" y="1115568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E8A724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Next Steps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806440" y="1600200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Review full financial model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5806440" y="202082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Site visit — Crossroads location</a:t>
            </a:r>
            <a:endParaRPr lang="en-US" sz="1150" dirty="0"/>
          </a:p>
        </p:txBody>
      </p:sp>
      <p:sp>
        <p:nvSpPr>
          <p:cNvPr id="14" name="Text 12"/>
          <p:cNvSpPr/>
          <p:nvPr/>
        </p:nvSpPr>
        <p:spPr>
          <a:xfrm>
            <a:off x="5806440" y="2441448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Term sheet discussion</a:t>
            </a:r>
            <a:endParaRPr lang="en-US" sz="1150" dirty="0"/>
          </a:p>
        </p:txBody>
      </p:sp>
      <p:sp>
        <p:nvSpPr>
          <p:cNvPr id="15" name="Text 13"/>
          <p:cNvSpPr/>
          <p:nvPr/>
        </p:nvSpPr>
        <p:spPr>
          <a:xfrm>
            <a:off x="5806440" y="2862072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4. Finalize funding structure</a:t>
            </a:r>
            <a:endParaRPr lang="en-US" sz="1150" dirty="0"/>
          </a:p>
        </p:txBody>
      </p:sp>
      <p:sp>
        <p:nvSpPr>
          <p:cNvPr id="16" name="Text 14"/>
          <p:cNvSpPr/>
          <p:nvPr/>
        </p:nvSpPr>
        <p:spPr>
          <a:xfrm>
            <a:off x="5806440" y="3282696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BCA89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5. Lease signing — target Oct '25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0" y="4480560"/>
            <a:ext cx="9144000" cy="662940"/>
          </a:xfrm>
          <a:prstGeom prst="rect">
            <a:avLst/>
          </a:prstGeom>
          <a:solidFill>
            <a:srgbClr val="C8860A"/>
          </a:solidFill>
          <a:ln w="12700">
            <a:solidFill>
              <a:srgbClr val="C8860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57200" y="4517136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800" b="1" i="1" dirty="0">
                <a:solidFill>
                  <a:srgbClr val="1E0E05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Let's build something great together.</a:t>
            </a: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Basecamp Coffee Roasters – Investor Presentation</dc:title>
  <dc:subject>PptxGenJS Presentation</dc:subject>
  <dc:creator>PptxGenJS</dc:creator>
  <cp:lastModifiedBy>PptxGenJS</cp:lastModifiedBy>
  <cp:revision>1</cp:revision>
  <dcterms:created xsi:type="dcterms:W3CDTF">2026-03-10T12:47:43Z</dcterms:created>
  <dcterms:modified xsi:type="dcterms:W3CDTF">2026-03-10T12:47:43Z</dcterms:modified>
</cp:coreProperties>
</file>